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762" r:id="rId1"/>
  </p:sldMasterIdLst>
  <p:notesMasterIdLst>
    <p:notesMasterId r:id="rId3"/>
  </p:notesMasterIdLst>
  <p:handoutMasterIdLst>
    <p:handoutMasterId r:id="rId4"/>
  </p:handoutMasterIdLst>
  <p:sldIdLst>
    <p:sldId id="3669" r:id="rId2"/>
  </p:sldIdLst>
  <p:sldSz cx="9144000" cy="6858000" type="screen4x3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EBB7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84" autoAdjust="0"/>
    <p:restoredTop sz="94605" autoAdjust="0"/>
  </p:normalViewPr>
  <p:slideViewPr>
    <p:cSldViewPr>
      <p:cViewPr varScale="1">
        <p:scale>
          <a:sx n="50" d="100"/>
          <a:sy n="50" d="100"/>
        </p:scale>
        <p:origin x="840" y="24"/>
      </p:cViewPr>
      <p:guideLst>
        <p:guide orient="horz" pos="2205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handoutMaster" Target="handoutMasters/handoutMaster1.xml"/><Relationship Id="rId9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263" cy="496888"/>
          </a:xfrm>
          <a:prstGeom prst="rect">
            <a:avLst/>
          </a:prstGeom>
        </p:spPr>
        <p:txBody>
          <a:bodyPr vert="horz" lIns="92215" tIns="46108" rIns="92215" bIns="46108" rtlCol="0"/>
          <a:lstStyle>
            <a:lvl1pPr algn="l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349" y="0"/>
            <a:ext cx="2950263" cy="496888"/>
          </a:xfrm>
          <a:prstGeom prst="rect">
            <a:avLst/>
          </a:prstGeom>
        </p:spPr>
        <p:txBody>
          <a:bodyPr vert="horz" lIns="92215" tIns="46108" rIns="92215" bIns="46108" rtlCol="0"/>
          <a:lstStyle>
            <a:lvl1pPr algn="r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76788C41-504B-4A57-BBCB-E225F56C2435}" type="datetimeFigureOut">
              <a:rPr lang="ja-JP" altLang="en-US"/>
              <a:pPr>
                <a:defRPr/>
              </a:pPr>
              <a:t>2022/12/4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440864"/>
            <a:ext cx="2950263" cy="496887"/>
          </a:xfrm>
          <a:prstGeom prst="rect">
            <a:avLst/>
          </a:prstGeom>
        </p:spPr>
        <p:txBody>
          <a:bodyPr vert="horz" lIns="92215" tIns="46108" rIns="92215" bIns="46108" rtlCol="0" anchor="b"/>
          <a:lstStyle>
            <a:lvl1pPr algn="l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349" y="9440864"/>
            <a:ext cx="2950263" cy="496887"/>
          </a:xfrm>
          <a:prstGeom prst="rect">
            <a:avLst/>
          </a:prstGeom>
        </p:spPr>
        <p:txBody>
          <a:bodyPr vert="horz" lIns="92215" tIns="46108" rIns="92215" bIns="46108" rtlCol="0" anchor="b"/>
          <a:lstStyle>
            <a:lvl1pPr algn="r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008AE00B-F467-4F9B-BB3D-4B6B5ECD1EC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3803735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263" cy="496888"/>
          </a:xfrm>
          <a:prstGeom prst="rect">
            <a:avLst/>
          </a:prstGeom>
        </p:spPr>
        <p:txBody>
          <a:bodyPr vert="horz" lIns="92215" tIns="46108" rIns="92215" bIns="46108" rtlCol="0"/>
          <a:lstStyle>
            <a:lvl1pPr algn="l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349" y="0"/>
            <a:ext cx="2950263" cy="496888"/>
          </a:xfrm>
          <a:prstGeom prst="rect">
            <a:avLst/>
          </a:prstGeom>
        </p:spPr>
        <p:txBody>
          <a:bodyPr vert="horz" lIns="92215" tIns="46108" rIns="92215" bIns="46108" rtlCol="0"/>
          <a:lstStyle>
            <a:lvl1pPr algn="r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ECD86364-DE41-46AD-BD65-925F96289854}" type="datetimeFigureOut">
              <a:rPr lang="ja-JP" altLang="en-US"/>
              <a:pPr>
                <a:defRPr/>
              </a:pPr>
              <a:t>2022/12/4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7205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15" tIns="46108" rIns="92215" bIns="46108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9609" y="4721226"/>
            <a:ext cx="5447983" cy="4473575"/>
          </a:xfrm>
          <a:prstGeom prst="rect">
            <a:avLst/>
          </a:prstGeom>
        </p:spPr>
        <p:txBody>
          <a:bodyPr vert="horz" lIns="92215" tIns="46108" rIns="92215" bIns="46108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40864"/>
            <a:ext cx="2950263" cy="496887"/>
          </a:xfrm>
          <a:prstGeom prst="rect">
            <a:avLst/>
          </a:prstGeom>
        </p:spPr>
        <p:txBody>
          <a:bodyPr vert="horz" lIns="92215" tIns="46108" rIns="92215" bIns="46108" rtlCol="0" anchor="b"/>
          <a:lstStyle>
            <a:lvl1pPr algn="l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349" y="9440864"/>
            <a:ext cx="2950263" cy="496887"/>
          </a:xfrm>
          <a:prstGeom prst="rect">
            <a:avLst/>
          </a:prstGeom>
        </p:spPr>
        <p:txBody>
          <a:bodyPr vert="horz" lIns="92215" tIns="46108" rIns="92215" bIns="46108" rtlCol="0" anchor="b"/>
          <a:lstStyle>
            <a:lvl1pPr algn="r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FF53B011-7E4A-4705-BCCF-E9B1F644F34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7273341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23CDE01-9FEB-4655-80D5-3EAD1A450202}" type="slidenum"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50" charset="-128"/>
              <a:cs typeface="+mn-cs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38213" y="750888"/>
            <a:ext cx="5011737" cy="37592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ja-JP" altLang="ja-JP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01729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9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84F038-D863-4847-B32B-9260EF6CAA15}" type="datetime1">
              <a:rPr lang="ja-JP" altLang="en-US" smtClean="0"/>
              <a:t>2022/12/4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386492-1C5E-4BA7-BA2F-172F29759C6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87317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B5D0EF-8EDB-464E-91C3-864A1F449535}" type="datetime1">
              <a:rPr lang="ja-JP" altLang="en-US" smtClean="0"/>
              <a:t>2022/12/4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62416-F1D3-4FDB-9AF6-C2F5B500B76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73941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3DEFD3-2157-4849-85A4-FD2543BEF60E}" type="datetime1">
              <a:rPr lang="ja-JP" altLang="en-US" smtClean="0"/>
              <a:t>2022/12/4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19EA94-E9B2-4061-9825-E39946E411B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47547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EA0354-9A0C-4D0E-AE12-2216ED80F57C}" type="datetime1">
              <a:rPr lang="ja-JP" altLang="en-US" smtClean="0"/>
              <a:t>2022/12/4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D59245-61CC-4024-BC86-8E4943ADBE5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63719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7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01F873-D674-4812-83BB-9E99B99AB694}" type="datetime1">
              <a:rPr lang="ja-JP" altLang="en-US" smtClean="0"/>
              <a:t>2022/12/4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E3DC60-2783-4037-9AE0-97CA2D97D54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83903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9EA172-C761-4800-9F8A-CFEC490410BF}" type="datetime1">
              <a:rPr lang="ja-JP" altLang="en-US" smtClean="0"/>
              <a:t>2022/12/4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9D1CFE-BDFB-4197-A931-745A5E275B8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03368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8FF9AB-BEDB-48B0-BCDB-DF39836F5DCB}" type="datetime1">
              <a:rPr lang="ja-JP" altLang="en-US" smtClean="0"/>
              <a:t>2022/12/4</a:t>
            </a:fld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303E44-B6A1-44CA-9FB9-93E53D88656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07707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331CE9-A2B5-4EC8-93CC-53130E4357DA}" type="datetime1">
              <a:rPr lang="ja-JP" altLang="en-US" smtClean="0"/>
              <a:t>2022/12/4</a:t>
            </a:fld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FD3410-4807-4184-9ACB-F3BE5186A0F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31691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8F1C7B-2804-4F78-A198-449ED7AC9D90}" type="datetime1">
              <a:rPr lang="ja-JP" altLang="en-US" smtClean="0"/>
              <a:t>2022/12/4</a:t>
            </a:fld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DC870B-8049-43F6-8FC8-BAFCAC29568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18449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4424BA-5170-4000-9FC3-4A373B68002D}" type="datetime1">
              <a:rPr lang="ja-JP" altLang="en-US" smtClean="0"/>
              <a:t>2022/12/4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FFBD2A-4A51-4389-BDA9-06BDB169C77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14454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B5E6B7-F855-4CE1-811D-778D0875CFD1}" type="datetime1">
              <a:rPr lang="ja-JP" altLang="en-US" smtClean="0"/>
              <a:t>2022/12/4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C05EA7-5809-453E-A43E-9D19AD5564A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88230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B097447A-93E6-4CE9-993D-71F271E81474}" type="datetime1">
              <a:rPr lang="ja-JP" altLang="en-US" smtClean="0"/>
              <a:t>2022/12/4</a:t>
            </a:fld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1F07A174-C31B-4B13-8F6C-B3A1101A8E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59667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763" r:id="rId1"/>
    <p:sldLayoutId id="2147484764" r:id="rId2"/>
    <p:sldLayoutId id="2147484765" r:id="rId3"/>
    <p:sldLayoutId id="2147484766" r:id="rId4"/>
    <p:sldLayoutId id="2147484767" r:id="rId5"/>
    <p:sldLayoutId id="2147484768" r:id="rId6"/>
    <p:sldLayoutId id="2147484769" r:id="rId7"/>
    <p:sldLayoutId id="2147484770" r:id="rId8"/>
    <p:sldLayoutId id="2147484771" r:id="rId9"/>
    <p:sldLayoutId id="2147484772" r:id="rId10"/>
    <p:sldLayoutId id="214748477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8" name="表 21">
            <a:extLst>
              <a:ext uri="{FF2B5EF4-FFF2-40B4-BE49-F238E27FC236}">
                <a16:creationId xmlns:a16="http://schemas.microsoft.com/office/drawing/2014/main" id="{2A244DEC-DFD5-4071-B05A-55E729C26F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6937757"/>
              </p:ext>
            </p:extLst>
          </p:nvPr>
        </p:nvGraphicFramePr>
        <p:xfrm>
          <a:off x="92494" y="2291929"/>
          <a:ext cx="8959013" cy="44227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8203">
                  <a:extLst>
                    <a:ext uri="{9D8B030D-6E8A-4147-A177-3AD203B41FA5}">
                      <a16:colId xmlns:a16="http://schemas.microsoft.com/office/drawing/2014/main" val="962587068"/>
                    </a:ext>
                  </a:extLst>
                </a:gridCol>
                <a:gridCol w="3680405">
                  <a:extLst>
                    <a:ext uri="{9D8B030D-6E8A-4147-A177-3AD203B41FA5}">
                      <a16:colId xmlns:a16="http://schemas.microsoft.com/office/drawing/2014/main" val="2224904585"/>
                    </a:ext>
                  </a:extLst>
                </a:gridCol>
                <a:gridCol w="3680405">
                  <a:extLst>
                    <a:ext uri="{9D8B030D-6E8A-4147-A177-3AD203B41FA5}">
                      <a16:colId xmlns:a16="http://schemas.microsoft.com/office/drawing/2014/main" val="3703717779"/>
                    </a:ext>
                  </a:extLst>
                </a:gridCol>
              </a:tblGrid>
              <a:tr h="374169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solidFill>
                            <a:srgbClr val="FFFF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退院時連携の目的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0">
                        <a:lnSpc>
                          <a:spcPts val="1700"/>
                        </a:lnSpc>
                        <a:buFont typeface="Wingdings" panose="05000000000000000000" pitchFamily="2" charset="2"/>
                        <a:buNone/>
                      </a:pPr>
                      <a:endParaRPr kumimoji="1" lang="en-US" altLang="ja-JP" sz="1400" dirty="0">
                        <a:solidFill>
                          <a:srgbClr val="00206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505812182"/>
                  </a:ext>
                </a:extLst>
              </a:tr>
              <a:tr h="374169">
                <a:tc gridSpan="3">
                  <a:txBody>
                    <a:bodyPr/>
                    <a:lstStyle/>
                    <a:p>
                      <a:pPr marL="0" indent="0">
                        <a:lnSpc>
                          <a:spcPts val="17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400" dirty="0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・</a:t>
                      </a:r>
                      <a:endParaRPr kumimoji="1" lang="en-US" altLang="ja-JP" sz="1400" dirty="0">
                        <a:solidFill>
                          <a:srgbClr val="00206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indent="0">
                        <a:lnSpc>
                          <a:spcPts val="17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400" dirty="0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・</a:t>
                      </a:r>
                      <a:endParaRPr kumimoji="1" lang="en-US" altLang="ja-JP" sz="1400" dirty="0">
                        <a:solidFill>
                          <a:srgbClr val="00206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691034376"/>
                  </a:ext>
                </a:extLst>
              </a:tr>
              <a:tr h="374169">
                <a:tc gridSpan="3">
                  <a:txBody>
                    <a:bodyPr/>
                    <a:lstStyle/>
                    <a:p>
                      <a:pPr marL="0" indent="0">
                        <a:lnSpc>
                          <a:spcPts val="17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400" dirty="0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・</a:t>
                      </a:r>
                      <a:endParaRPr kumimoji="1" lang="en-US" altLang="ja-JP" sz="1400" dirty="0">
                        <a:solidFill>
                          <a:srgbClr val="00206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695989683"/>
                  </a:ext>
                </a:extLst>
              </a:tr>
              <a:tr h="374169">
                <a:tc gridSpan="3">
                  <a:txBody>
                    <a:bodyPr/>
                    <a:lstStyle/>
                    <a:p>
                      <a:pPr marL="0" lvl="0" indent="0" algn="l"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400" b="1" kern="1200" dirty="0">
                          <a:solidFill>
                            <a:srgbClr val="FFFF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+mn-cs"/>
                        </a:rPr>
                        <a:t>連携による効果・成果として期待すること</a:t>
                      </a:r>
                      <a:r>
                        <a:rPr kumimoji="1" lang="ja-JP" altLang="en-US" sz="1400" b="1" kern="1200" dirty="0">
                          <a:solidFill>
                            <a:schemeClr val="bg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+mn-cs"/>
                        </a:rPr>
                        <a:t>（</a:t>
                      </a:r>
                      <a:r>
                        <a:rPr kumimoji="1" lang="en-US" altLang="ja-JP" sz="1400" b="1" kern="1200" dirty="0">
                          <a:solidFill>
                            <a:schemeClr val="bg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+mn-cs"/>
                        </a:rPr>
                        <a:t>※</a:t>
                      </a:r>
                      <a:r>
                        <a:rPr kumimoji="1" lang="ja-JP" altLang="en-US" sz="1400" b="1" kern="1200" dirty="0">
                          <a:solidFill>
                            <a:schemeClr val="bg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+mn-cs"/>
                        </a:rPr>
                        <a:t>効果は目的に対する結果、成果は目的以上のものになった結果のこと）</a:t>
                      </a:r>
                      <a:endParaRPr kumimoji="1" lang="en-US" altLang="ja-JP" sz="1400" b="1" kern="1200" dirty="0">
                        <a:solidFill>
                          <a:schemeClr val="bg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0">
                        <a:lnSpc>
                          <a:spcPts val="1700"/>
                        </a:lnSpc>
                        <a:buFont typeface="Wingdings" panose="05000000000000000000" pitchFamily="2" charset="2"/>
                        <a:buNone/>
                      </a:pPr>
                      <a:endParaRPr kumimoji="1" lang="en-US" altLang="ja-JP" sz="1400" dirty="0">
                        <a:solidFill>
                          <a:srgbClr val="00206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289844874"/>
                  </a:ext>
                </a:extLst>
              </a:tr>
              <a:tr h="365760">
                <a:tc rowSpan="2">
                  <a:txBody>
                    <a:bodyPr/>
                    <a:lstStyle/>
                    <a:p>
                      <a:pPr marL="177800" lvl="0" indent="-177800" algn="l"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400" b="1" kern="1200" dirty="0">
                          <a:solidFill>
                            <a:srgbClr val="00206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+mn-cs"/>
                        </a:rPr>
                        <a:t>①患者／家族への効果・成果</a:t>
                      </a:r>
                      <a:endParaRPr kumimoji="1" lang="en-US" altLang="ja-JP" sz="1400" b="1" kern="1200" dirty="0">
                        <a:solidFill>
                          <a:srgbClr val="00206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ts val="17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400" dirty="0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・</a:t>
                      </a:r>
                      <a:endParaRPr kumimoji="1" lang="en-US" altLang="ja-JP" sz="1400" dirty="0">
                        <a:solidFill>
                          <a:srgbClr val="00206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・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611572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pPr marL="0" lvl="0" indent="0" algn="l">
                        <a:buFont typeface="Wingdings" panose="05000000000000000000" pitchFamily="2" charset="2"/>
                        <a:buNone/>
                      </a:pPr>
                      <a:endParaRPr kumimoji="1" lang="en-US" altLang="ja-JP" sz="1400" b="1" kern="1200" dirty="0">
                        <a:solidFill>
                          <a:srgbClr val="00206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・</a:t>
                      </a:r>
                      <a:endParaRPr kumimoji="1" lang="en-US" altLang="ja-JP" sz="1400" dirty="0">
                        <a:solidFill>
                          <a:srgbClr val="00206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・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0792454"/>
                  </a:ext>
                </a:extLst>
              </a:tr>
              <a:tr h="365760">
                <a:tc rowSpan="2">
                  <a:txBody>
                    <a:bodyPr/>
                    <a:lstStyle/>
                    <a:p>
                      <a:pPr marL="177800" marR="0" lvl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400" b="1" kern="1200" dirty="0">
                          <a:solidFill>
                            <a:srgbClr val="00206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+mn-cs"/>
                        </a:rPr>
                        <a:t>②専門職／医療機関への効果・成果</a:t>
                      </a:r>
                      <a:endParaRPr kumimoji="1" lang="en-US" altLang="ja-JP" sz="1400" b="1" kern="1200" dirty="0">
                        <a:solidFill>
                          <a:srgbClr val="00206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ts val="17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400" dirty="0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・</a:t>
                      </a:r>
                      <a:endParaRPr kumimoji="1" lang="en-US" altLang="ja-JP" sz="1400" dirty="0">
                        <a:solidFill>
                          <a:srgbClr val="00206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・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9825677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pPr marL="0" lvl="0" indent="0" algn="l">
                        <a:buFont typeface="Wingdings" panose="05000000000000000000" pitchFamily="2" charset="2"/>
                        <a:buNone/>
                      </a:pPr>
                      <a:endParaRPr kumimoji="1" lang="en-US" altLang="ja-JP" sz="1400" b="1" kern="1200" dirty="0">
                        <a:solidFill>
                          <a:srgbClr val="00206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・</a:t>
                      </a:r>
                      <a:endParaRPr kumimoji="1" lang="en-US" altLang="ja-JP" sz="1400" dirty="0">
                        <a:solidFill>
                          <a:srgbClr val="00206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・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5818573"/>
                  </a:ext>
                </a:extLst>
              </a:tr>
              <a:tr h="365760">
                <a:tc rowSpan="2">
                  <a:txBody>
                    <a:bodyPr/>
                    <a:lstStyle/>
                    <a:p>
                      <a:pPr marL="177800" lvl="0" indent="-177800" algn="l"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400" b="1" kern="1200" dirty="0">
                          <a:solidFill>
                            <a:srgbClr val="00206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+mn-cs"/>
                        </a:rPr>
                        <a:t>③地域／保険運営等への効果・成果</a:t>
                      </a:r>
                      <a:endParaRPr kumimoji="1" lang="en-US" altLang="ja-JP" sz="1400" b="1" kern="1200" dirty="0">
                        <a:solidFill>
                          <a:srgbClr val="00206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ts val="17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400" dirty="0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・</a:t>
                      </a:r>
                      <a:endParaRPr kumimoji="1" lang="en-US" altLang="ja-JP" sz="1400" dirty="0">
                        <a:solidFill>
                          <a:srgbClr val="00206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・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8236607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pPr marL="0" lvl="0" indent="0" algn="l">
                        <a:buFont typeface="Wingdings" panose="05000000000000000000" pitchFamily="2" charset="2"/>
                        <a:buNone/>
                      </a:pPr>
                      <a:endParaRPr kumimoji="1" lang="en-US" altLang="ja-JP" sz="1400" b="1" kern="1200" dirty="0">
                        <a:solidFill>
                          <a:srgbClr val="00206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・</a:t>
                      </a:r>
                      <a:endParaRPr kumimoji="1" lang="en-US" altLang="ja-JP" sz="1400" dirty="0">
                        <a:solidFill>
                          <a:srgbClr val="00206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・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3516898"/>
                  </a:ext>
                </a:extLst>
              </a:tr>
              <a:tr h="365760">
                <a:tc rowSpan="2">
                  <a:txBody>
                    <a:bodyPr/>
                    <a:lstStyle/>
                    <a:p>
                      <a:pPr marL="177800" lvl="0" indent="-177800" algn="l"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400" b="1" kern="1200" dirty="0">
                          <a:solidFill>
                            <a:srgbClr val="00206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+mn-cs"/>
                        </a:rPr>
                        <a:t>④その他への効果・成果</a:t>
                      </a:r>
                      <a:endParaRPr kumimoji="1" lang="en-US" altLang="ja-JP" sz="1400" b="1" kern="1200" dirty="0">
                        <a:solidFill>
                          <a:srgbClr val="00206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ts val="17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400" dirty="0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・</a:t>
                      </a:r>
                      <a:endParaRPr kumimoji="1" lang="en-US" altLang="ja-JP" sz="1400" dirty="0">
                        <a:solidFill>
                          <a:srgbClr val="00206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・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7353117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pPr marL="0" lvl="0" indent="0" algn="l">
                        <a:buFont typeface="Wingdings" panose="05000000000000000000" pitchFamily="2" charset="2"/>
                        <a:buNone/>
                      </a:pPr>
                      <a:endParaRPr kumimoji="1" lang="en-US" altLang="ja-JP" sz="1400" b="1" kern="1200" dirty="0">
                        <a:solidFill>
                          <a:srgbClr val="00206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・</a:t>
                      </a:r>
                      <a:endParaRPr kumimoji="1" lang="en-US" altLang="ja-JP" sz="1400" dirty="0">
                        <a:solidFill>
                          <a:srgbClr val="00206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・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2470146"/>
                  </a:ext>
                </a:extLst>
              </a:tr>
            </a:tbl>
          </a:graphicData>
        </a:graphic>
      </p:graphicFrame>
      <p:sp>
        <p:nvSpPr>
          <p:cNvPr id="14" name="Rectangle 2">
            <a:extLst>
              <a:ext uri="{FF2B5EF4-FFF2-40B4-BE49-F238E27FC236}">
                <a16:creationId xmlns:a16="http://schemas.microsoft.com/office/drawing/2014/main" id="{F5A685FC-225E-45F9-80D9-1472B73F2B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944" y="764704"/>
            <a:ext cx="8959012" cy="1440160"/>
          </a:xfrm>
          <a:prstGeom prst="rect">
            <a:avLst/>
          </a:prstGeom>
          <a:noFill/>
          <a:ln w="9525">
            <a:solidFill>
              <a:schemeClr val="accent6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2075" tIns="46038" rIns="92075" bIns="46038" anchor="t"/>
          <a:lstStyle/>
          <a:p>
            <a:pPr marL="182562" marR="15240" lvl="0" algn="l" defTabSz="914400" rtl="0" eaLnBrk="1" fontAlgn="base" latinLnBrk="0" hangingPunct="1">
              <a:lnSpc>
                <a:spcPts val="1600"/>
              </a:lnSpc>
              <a:spcBef>
                <a:spcPct val="0"/>
              </a:spcBef>
              <a:spcAft>
                <a:spcPts val="300"/>
              </a:spcAft>
              <a:buClrTx/>
              <a:buSzTx/>
              <a:tabLst/>
              <a:defRPr/>
            </a:pPr>
            <a:r>
              <a:rPr kumimoji="1" lang="ja-JP" altLang="en-US" sz="1600" b="1" i="0" u="none" strike="noStrike" kern="1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游明朝" panose="02020400000000000000" pitchFamily="18" charset="-128"/>
                <a:ea typeface="Yu Gothic UI" panose="020B0500000000000000" pitchFamily="50" charset="-128"/>
                <a:cs typeface="Times New Roman" panose="02020603050405020304" pitchFamily="18" charset="0"/>
              </a:rPr>
              <a:t>＜個人ワーク＞</a:t>
            </a:r>
            <a:endParaRPr kumimoji="1" lang="en-US" altLang="ja-JP" sz="1600" b="1" i="0" u="none" strike="noStrike" kern="1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游明朝" panose="02020400000000000000" pitchFamily="18" charset="-128"/>
              <a:ea typeface="Yu Gothic UI" panose="020B0500000000000000" pitchFamily="50" charset="-128"/>
              <a:cs typeface="Times New Roman" panose="02020603050405020304" pitchFamily="18" charset="0"/>
            </a:endParaRPr>
          </a:p>
          <a:p>
            <a:pPr marL="468312" marR="15240" lvl="0" indent="-285750" algn="l" defTabSz="914400" rtl="0" eaLnBrk="1" fontAlgn="base" latinLnBrk="0" hangingPunct="1">
              <a:lnSpc>
                <a:spcPts val="16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sz="1600" b="1" i="0" u="none" strike="noStrike" kern="1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游明朝" panose="02020400000000000000" pitchFamily="18" charset="-128"/>
                <a:ea typeface="Yu Gothic UI" panose="020B0500000000000000" pitchFamily="50" charset="-128"/>
                <a:cs typeface="Times New Roman" panose="02020603050405020304" pitchFamily="18" charset="0"/>
              </a:rPr>
              <a:t>何のために、自宅退院時に向けて、病院関係者とケアマネジャー等が連携するのでしょうか？　　　　目的を考えてみて下さい</a:t>
            </a:r>
            <a:r>
              <a:rPr kumimoji="1" lang="ja-JP" altLang="ja-JP" sz="1600" b="1" i="0" u="none" strike="noStrike" kern="1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游明朝" panose="02020400000000000000" pitchFamily="18" charset="-128"/>
                <a:ea typeface="Yu Gothic UI" panose="020B0500000000000000" pitchFamily="50" charset="-128"/>
                <a:cs typeface="Times New Roman" panose="02020603050405020304" pitchFamily="18" charset="0"/>
              </a:rPr>
              <a:t>。</a:t>
            </a:r>
            <a:endParaRPr kumimoji="1" lang="en-US" altLang="ja-JP" sz="1600" b="0" i="0" u="none" strike="noStrike" kern="1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468312" marR="15240" lvl="0" indent="-285750" algn="l" defTabSz="914400" rtl="0" eaLnBrk="1" fontAlgn="base" latinLnBrk="0" hangingPunct="1">
              <a:lnSpc>
                <a:spcPts val="16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lang="ja-JP" altLang="en-US" sz="1600" b="1" dirty="0">
                <a:solidFill>
                  <a:srgbClr val="0070C0"/>
                </a:solidFill>
                <a:ea typeface="Yu Gothic UI" panose="020B0500000000000000" pitchFamily="50" charset="-128"/>
                <a:cs typeface="Times New Roman" panose="02020603050405020304" pitchFamily="18" charset="0"/>
              </a:rPr>
              <a:t>適切な連携の実現によって、何がどうなることを期待しますか？　期待することを挙げてみて下さい。</a:t>
            </a:r>
            <a:endParaRPr lang="en-US" altLang="ja-JP" sz="1600" b="1" dirty="0">
              <a:solidFill>
                <a:srgbClr val="0070C0"/>
              </a:solidFill>
              <a:ea typeface="Yu Gothic UI" panose="020B0500000000000000" pitchFamily="50" charset="-128"/>
              <a:cs typeface="Times New Roman" panose="02020603050405020304" pitchFamily="18" charset="0"/>
            </a:endParaRPr>
          </a:p>
          <a:p>
            <a:pPr marL="182562" marR="15240" lvl="0" algn="l" defTabSz="914400" rtl="0" eaLnBrk="1" fontAlgn="base" latinLnBrk="0" hangingPunct="1">
              <a:lnSpc>
                <a:spcPts val="1600"/>
              </a:lnSpc>
              <a:spcBef>
                <a:spcPct val="0"/>
              </a:spcBef>
              <a:spcAft>
                <a:spcPts val="300"/>
              </a:spcAft>
              <a:buClrTx/>
              <a:buSzTx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Yu Gothic UI" panose="020B0500000000000000" pitchFamily="50" charset="-128"/>
                <a:cs typeface="Times New Roman" panose="02020603050405020304" pitchFamily="18" charset="0"/>
              </a:rPr>
              <a:t>＜グループ内での個人ワークの共有＞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charset="0"/>
              <a:ea typeface="Yu Gothic UI" panose="020B0500000000000000" pitchFamily="50" charset="-128"/>
              <a:cs typeface="Times New Roman" panose="02020603050405020304" pitchFamily="18" charset="0"/>
            </a:endParaRPr>
          </a:p>
          <a:p>
            <a:pPr marL="468312" marR="15240" indent="-285750">
              <a:lnSpc>
                <a:spcPts val="1600"/>
              </a:lnSpc>
              <a:spcAft>
                <a:spcPts val="300"/>
              </a:spcAft>
              <a:buFont typeface="Wingdings" panose="05000000000000000000" pitchFamily="2" charset="2"/>
              <a:buChar char="l"/>
              <a:defRPr/>
            </a:pPr>
            <a:r>
              <a:rPr kumimoji="1" lang="ja-JP" altLang="ja-JP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Yu Gothic UI" panose="020B0500000000000000" pitchFamily="50" charset="-128"/>
                <a:cs typeface="Times New Roman" panose="02020603050405020304" pitchFamily="18" charset="0"/>
              </a:rPr>
              <a:t>個人ワークで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Yu Gothic UI" panose="020B0500000000000000" pitchFamily="50" charset="-128"/>
                <a:cs typeface="Times New Roman" panose="02020603050405020304" pitchFamily="18" charset="0"/>
              </a:rPr>
              <a:t>考えた目的や期待すること</a:t>
            </a:r>
            <a:r>
              <a:rPr kumimoji="1" lang="ja-JP" altLang="ja-JP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Yu Gothic UI" panose="020B0500000000000000" pitchFamily="50" charset="-128"/>
                <a:cs typeface="Times New Roman" panose="02020603050405020304" pitchFamily="18" charset="0"/>
              </a:rPr>
              <a:t>を、皆で共有してみて下さい。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charset="0"/>
              <a:ea typeface="Yu Gothic UI" panose="020B0500000000000000" pitchFamily="50" charset="-128"/>
              <a:cs typeface="Times New Roman" panose="02020603050405020304" pitchFamily="18" charset="0"/>
            </a:endParaRPr>
          </a:p>
          <a:p>
            <a:pPr marL="468312" marR="15240" lvl="0" indent="-285750" algn="l" defTabSz="914400" rtl="0" eaLnBrk="1" fontAlgn="base" latinLnBrk="0" hangingPunct="1">
              <a:lnSpc>
                <a:spcPts val="2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endParaRPr kumimoji="1" lang="en-US" altLang="ja-JP" sz="16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Yu Gothic UI" panose="020B0500000000000000" pitchFamily="50" charset="-128"/>
              <a:ea typeface="Yu Gothic UI" panose="020B0500000000000000" pitchFamily="50" charset="-128"/>
              <a:cs typeface="+mn-cs"/>
            </a:endParaRP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7A6E0F88-5E99-4825-AA8F-47E9B1D495C7}"/>
              </a:ext>
            </a:extLst>
          </p:cNvPr>
          <p:cNvSpPr txBox="1">
            <a:spLocks/>
          </p:cNvSpPr>
          <p:nvPr/>
        </p:nvSpPr>
        <p:spPr bwMode="auto">
          <a:xfrm>
            <a:off x="0" y="-12327"/>
            <a:ext cx="9144000" cy="705023"/>
          </a:xfrm>
          <a:prstGeom prst="rect">
            <a:avLst/>
          </a:prstGeom>
          <a:solidFill>
            <a:srgbClr val="7030A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Meiryo UI" panose="020B0604030504040204" pitchFamily="50" charset="-128"/>
              </a:rPr>
              <a:t>【</a:t>
            </a:r>
            <a:r>
              <a:rPr kumimoji="1" lang="ja-JP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Meiryo UI" panose="020B0604030504040204" pitchFamily="50" charset="-128"/>
              </a:rPr>
              <a:t>演習</a:t>
            </a:r>
            <a:r>
              <a:rPr kumimoji="1" lang="en-US" altLang="ja-JP" sz="20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Meiryo UI" panose="020B0604030504040204" pitchFamily="50" charset="-128"/>
              </a:rPr>
              <a:t>2】</a:t>
            </a:r>
            <a:r>
              <a:rPr kumimoji="1" lang="ja-JP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Meiryo UI" panose="020B0604030504040204" pitchFamily="50" charset="-128"/>
              </a:rPr>
              <a:t>自宅退院に向けて、病院関係者とケアマネジャー等が連携しますが、</a:t>
            </a:r>
            <a:endParaRPr kumimoji="1" lang="en-US" altLang="ja-JP" sz="2000" b="1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Yu Gothic UI" panose="020B0500000000000000" pitchFamily="50" charset="-128"/>
              <a:ea typeface="Yu Gothic UI" panose="020B0500000000000000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Meiryo UI" panose="020B0604030504040204" pitchFamily="50" charset="-128"/>
              </a:rPr>
              <a:t>何のために連携するのでしょうか？　また、</a:t>
            </a:r>
            <a:r>
              <a:rPr lang="ja-JP" altLang="en-US" sz="2000" b="1" kern="0" dirty="0">
                <a:solidFill>
                  <a:srgbClr val="FFFF00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Meiryo UI" panose="020B0604030504040204" pitchFamily="50" charset="-128"/>
              </a:rPr>
              <a:t>効果や成果として</a:t>
            </a:r>
            <a:r>
              <a:rPr kumimoji="1" lang="ja-JP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Meiryo UI" panose="020B0604030504040204" pitchFamily="50" charset="-128"/>
              </a:rPr>
              <a:t>何を期待しますか？</a:t>
            </a:r>
            <a:endParaRPr kumimoji="1" lang="ja-JP" altLang="en-US" sz="20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alatino Linotype" panose="02040502050505030304" pitchFamily="18" charset="0"/>
              <a:ea typeface="Yu Gothic UI" panose="020B0500000000000000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69939013"/>
      </p:ext>
    </p:extLst>
  </p:cSld>
  <p:clrMapOvr>
    <a:masterClrMapping/>
  </p:clrMapOvr>
</p:sld>
</file>

<file path=ppt/theme/theme1.xml><?xml version="1.0" encoding="utf-8"?>
<a:theme xmlns:a="http://schemas.openxmlformats.org/drawingml/2006/main" name="1_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18427FB4E5F95744BCC59A4DD54F3EEA" ma:contentTypeVersion="16" ma:contentTypeDescription="新しいドキュメントを作成します。" ma:contentTypeScope="" ma:versionID="eafff8bff6f6e9247e2b376cb96c47d3">
  <xsd:schema xmlns:xsd="http://www.w3.org/2001/XMLSchema" xmlns:xs="http://www.w3.org/2001/XMLSchema" xmlns:p="http://schemas.microsoft.com/office/2006/metadata/properties" xmlns:ns2="aff27039-fc77-4872-96c3-d7479bad78d1" xmlns:ns3="a71ec435-3dc3-4608-8736-2c908d14763e" targetNamespace="http://schemas.microsoft.com/office/2006/metadata/properties" ma:root="true" ma:fieldsID="df046183f02246f07f1302d19c1d357f" ns2:_="" ns3:_="">
    <xsd:import namespace="aff27039-fc77-4872-96c3-d7479bad78d1"/>
    <xsd:import namespace="a71ec435-3dc3-4608-8736-2c908d14763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ff27039-fc77-4872-96c3-d7479bad78d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a505cda0-ed64-468c-a1ca-9a2edd742a6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1ec435-3dc3-4608-8736-2c908d14763e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feae8684-cf64-461c-a5c7-85045a8d89dc}" ma:internalName="TaxCatchAll" ma:showField="CatchAllData" ma:web="a71ec435-3dc3-4608-8736-2c908d14763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D709C63-32BA-4ADF-8C29-49943776BBEE}"/>
</file>

<file path=customXml/itemProps2.xml><?xml version="1.0" encoding="utf-8"?>
<ds:datastoreItem xmlns:ds="http://schemas.openxmlformats.org/officeDocument/2006/customXml" ds:itemID="{792A3F06-D549-4617-B60B-F40A0CEE2E2C}"/>
</file>

<file path=docProps/app.xml><?xml version="1.0" encoding="utf-8"?>
<Properties xmlns="http://schemas.openxmlformats.org/officeDocument/2006/extended-properties" xmlns:vt="http://schemas.openxmlformats.org/officeDocument/2006/docPropsVTypes">
  <TotalTime>375</TotalTime>
  <Words>222</Words>
  <Application>Microsoft Office PowerPoint</Application>
  <PresentationFormat>画面に合わせる (4:3)</PresentationFormat>
  <Paragraphs>32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Yu Gothic UI</vt:lpstr>
      <vt:lpstr>游明朝</vt:lpstr>
      <vt:lpstr>Arial</vt:lpstr>
      <vt:lpstr>Calibri</vt:lpstr>
      <vt:lpstr>Palatino Linotype</vt:lpstr>
      <vt:lpstr>Wingdings</vt:lpstr>
      <vt:lpstr>1_標準デザイン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jmari</dc:creator>
  <cp:lastModifiedBy>川越　雅弘</cp:lastModifiedBy>
  <cp:revision>570</cp:revision>
  <cp:lastPrinted>2015-10-05T07:54:42Z</cp:lastPrinted>
  <dcterms:created xsi:type="dcterms:W3CDTF">2011-05-16T01:54:08Z</dcterms:created>
  <dcterms:modified xsi:type="dcterms:W3CDTF">2022-12-04T08:46:05Z</dcterms:modified>
</cp:coreProperties>
</file>